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8" r:id="rId4"/>
    <p:sldId id="261" r:id="rId5"/>
    <p:sldId id="268" r:id="rId6"/>
    <p:sldId id="270" r:id="rId7"/>
    <p:sldId id="271" r:id="rId8"/>
    <p:sldId id="272" r:id="rId9"/>
    <p:sldId id="262" r:id="rId10"/>
    <p:sldId id="264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70"/>
    <a:srgbClr val="D90C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60845-C1E5-47C9-B99E-ACF98847D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C7EE8E-A471-41EB-8DE8-C83062B2E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E3D7C-8E49-48E1-9283-239EF88D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8616D3-0964-41DE-A24B-DF99E58A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28BCCD-A4CA-4456-9CDC-87B8CF7B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51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8C5AE-E09F-46F4-A426-AD3D9897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7FC0D2-5500-4FB3-99BD-21D4A61E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B05DCA-DF06-4028-B363-0B3BEF59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3BCEF-CAC2-4878-8AD0-9AABD80E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043731-CDE7-48E6-8752-A228CA8E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21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C756B9E-1AF2-45FE-A2C1-9B7CA0D1A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0A5D65-9AF8-4BFF-BCD7-AC70683D7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D589E3-9683-42A1-919A-858C21D7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32516C-A6F3-4DC5-B238-52CB913A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EBBAC7-9907-4CB6-B2C2-07382DC6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6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01D35-24A6-4198-9BAB-A359EC64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1C41A-739D-4FE9-B38B-281A8301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7779B-91A0-4384-9368-51C09CA90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340971-1943-4DE2-8ADA-0CA1BEFB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3A63ED-A3DE-4DCD-9C2A-A36F0F68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B94B8-952C-4EB3-B0E1-649C901E9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7D23D1-9D55-489C-9141-4577094C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CD7553-D2DC-460D-9685-D76D19A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B3EB33-F552-4413-8EDD-D3E11820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F6FC2D-D36A-4459-A6CC-CA151970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6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E4A66-5693-48A7-AAD1-5540E7BC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AC2730-9684-4F17-9E82-F7E709A3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1C371F-4B6A-4A72-8E55-4CCC03FE2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6B593F-8F35-4A84-9A91-B989AE98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02EE1F-CE97-4730-9C50-11B68EAD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8E4016-C075-4862-BBCF-DAC86088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72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D7B8A-085B-47AE-A5F5-BDEA424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62C65B-C563-4319-9D70-4E973AEDA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F86BCB-679E-4EF5-A412-2024590A1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9C4074-79AD-42A2-8022-F42C17941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CC0D3F6-51EB-4C0C-B119-9EB0A2D97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B0931D5-70BE-45F9-8941-8679E3C9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7A5BAB-94E7-4FB3-B6FC-41901498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3A8F39-C228-41DD-B509-B1CCE1F2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4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1ED81-F073-4A48-89F9-4C298028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6B0DF0-4A67-4ADE-AA52-B64F4EC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D0968B-0A28-4130-A435-EC0D35C0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527AE6-64D3-49E5-87A3-FF380D48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42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FDB90C-5D3B-44D6-A584-E9B27149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C8FFEF-50CF-44A0-B60B-CB006679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F722F-F84A-43AD-8B14-FACDD364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92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C002F-370B-4219-8427-56A0F339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BA7C0-231F-4C79-9663-718EB7D6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9A6324-900B-4896-9381-E9671B059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CA5BED-23FE-431E-A471-C6D61573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1A3CD-B0CF-4193-A5B1-9B4C00A5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044AFC-BF68-49BC-B707-39AD84ED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38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DCDA2-A27C-484B-9073-3BCFDDAC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4AF8C6-60B2-429D-A43F-C31A0D60E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D033D-CBF9-4FBD-BCDA-AA947AA5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6E8408-F22C-4FF4-8D2C-D95029B3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18F658-CE69-4D80-818E-A51EEC02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83A313-BFAC-4B9D-81B9-287AC5DE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1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83F7DBC-8894-480A-A8D0-FD2F30F3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858631-78B0-4424-824D-EF753CF23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79F6A2-0DA5-41FB-8029-72A89CF07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B48D8-558D-4E36-AEC6-1A0139B645F6}" type="datetimeFigureOut">
              <a:rPr lang="nl-NL" smtClean="0"/>
              <a:t>29-06-2021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068E13-D12E-4F9B-A8F5-76FF254D7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106D89-8937-4DE0-BB7F-8602DF9F6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E69A-7830-472A-9C68-156F37E8B8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45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 descr="Afbeelding met tekst, teken, buiten, banner&#10;&#10;Automatisch gegenereerde beschrijving">
            <a:extLst>
              <a:ext uri="{FF2B5EF4-FFF2-40B4-BE49-F238E27FC236}">
                <a16:creationId xmlns:a16="http://schemas.microsoft.com/office/drawing/2014/main" id="{93E0AA47-53FD-4A27-9BA3-D50FAEB0F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t="7273" r="7982" b="2146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7" name="Afbeelding 16" descr="Afbeelding met tekst, persoon, teken, buiten&#10;&#10;Automatisch gegenereerde beschrijving">
            <a:extLst>
              <a:ext uri="{FF2B5EF4-FFF2-40B4-BE49-F238E27FC236}">
                <a16:creationId xmlns:a16="http://schemas.microsoft.com/office/drawing/2014/main" id="{DB2FDBB0-559B-4AC4-A3BE-7C50EFE64E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/>
          <a:stretch/>
        </p:blipFill>
        <p:spPr>
          <a:xfrm>
            <a:off x="12843971" y="3388705"/>
            <a:ext cx="2262302" cy="1272545"/>
          </a:xfrm>
          <a:prstGeom prst="rect">
            <a:avLst/>
          </a:prstGeom>
        </p:spPr>
      </p:pic>
      <p:pic>
        <p:nvPicPr>
          <p:cNvPr id="15" name="Afbeelding 1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A23FB254-089C-456B-A691-A5AF4693D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/>
          <a:stretch/>
        </p:blipFill>
        <p:spPr>
          <a:xfrm>
            <a:off x="12843971" y="1775840"/>
            <a:ext cx="2262302" cy="12725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DEADAED-9D8D-4820-9B6B-4C154D7C5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2355"/>
            <a:ext cx="12191999" cy="769766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F582C414-D57F-4531-8323-09D7C0034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17" y="5839146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nl-NL" sz="2800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Klimaat en innovatie in de Bouw, Infra en Groen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896E2F6-59CE-4993-867A-633613C03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153" y="4015746"/>
            <a:ext cx="9416780" cy="1291009"/>
          </a:xfrm>
        </p:spPr>
        <p:txBody>
          <a:bodyPr>
            <a:noAutofit/>
          </a:bodyPr>
          <a:lstStyle/>
          <a:p>
            <a:pPr algn="l"/>
            <a:r>
              <a:rPr lang="nl-NL" sz="8000" b="1" spc="300" dirty="0">
                <a:solidFill>
                  <a:schemeClr val="bg1"/>
                </a:solidFill>
                <a:latin typeface="Impacted 2.0" panose="00000500000000000000" pitchFamily="2" charset="0"/>
                <a:cs typeface="Myanmar Text" panose="020B0502040204020203" pitchFamily="34" charset="0"/>
              </a:rPr>
              <a:t>BUILDING FUTURE</a:t>
            </a:r>
          </a:p>
        </p:txBody>
      </p:sp>
    </p:spTree>
    <p:extLst>
      <p:ext uri="{BB962C8B-B14F-4D97-AF65-F5344CB8AC3E}">
        <p14:creationId xmlns:p14="http://schemas.microsoft.com/office/powerpoint/2010/main" val="227018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16005-0D95-4097-ACAE-7263D16D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35" y="2839872"/>
            <a:ext cx="9860380" cy="2630989"/>
          </a:xfrm>
        </p:spPr>
        <p:txBody>
          <a:bodyPr>
            <a:normAutofit/>
          </a:bodyPr>
          <a:lstStyle/>
          <a:p>
            <a:pPr marL="0" marR="2830" indent="0" algn="ctr">
              <a:buNone/>
            </a:pPr>
            <a:r>
              <a:rPr lang="nl-NL" sz="3900" b="1" i="0" u="none" strike="noStrike" baseline="30000" dirty="0">
                <a:solidFill>
                  <a:srgbClr val="1E4070"/>
                </a:solidFill>
                <a:latin typeface="MyriadPro-Bold"/>
              </a:rPr>
              <a:t>In de Bouw en Infra wordt naar manieren gezocht om bewuster te bouwen. In het volgende filmpje worden er enkele genoemd. Welke? </a:t>
            </a:r>
          </a:p>
          <a:p>
            <a:pPr marL="0" marR="2830" indent="0" algn="ctr">
              <a:buNone/>
            </a:pPr>
            <a:endParaRPr lang="nl-NL" sz="3900" b="1" baseline="30000" dirty="0">
              <a:solidFill>
                <a:srgbClr val="1E4070"/>
              </a:solidFill>
              <a:latin typeface="MyriadPro-Bold"/>
            </a:endParaRPr>
          </a:p>
          <a:p>
            <a:pPr marL="0" marR="2830" indent="0" algn="ctr">
              <a:buNone/>
            </a:pPr>
            <a:r>
              <a:rPr lang="nl-NL" sz="3900" b="1" i="0" u="none" strike="noStrike" baseline="30000" dirty="0">
                <a:solidFill>
                  <a:srgbClr val="1E4070"/>
                </a:solidFill>
                <a:latin typeface="MyriadPro-Bold"/>
              </a:rPr>
              <a:t>Wat zijn, met het oog op de 4 urgente opgaven van de provincie, binnen Bouw, Infra en Groen nog meer nieuwe ontwikkelingen om de broeikasgassen te verminderen? </a:t>
            </a:r>
          </a:p>
          <a:p>
            <a:pPr marL="0" marR="2830" indent="0" algn="ctr" rtl="0">
              <a:buNone/>
            </a:pPr>
            <a:endParaRPr lang="nl-NL" sz="4800" b="1" i="0" u="none" strike="noStrike" baseline="30000" dirty="0">
              <a:solidFill>
                <a:srgbClr val="1E4070"/>
              </a:solidFill>
              <a:latin typeface="MyriadPro-Bold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4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D3658D-439E-472D-8404-01F49874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45D7B5A-3A3E-4489-AF12-696C60881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7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E42657FC-A455-4C4C-ABBD-417C88EDC3EC}"/>
              </a:ext>
            </a:extLst>
          </p:cNvPr>
          <p:cNvSpPr/>
          <p:nvPr/>
        </p:nvSpPr>
        <p:spPr>
          <a:xfrm>
            <a:off x="1063048" y="3482775"/>
            <a:ext cx="3460826" cy="2917290"/>
          </a:xfrm>
          <a:prstGeom prst="roundRect">
            <a:avLst/>
          </a:prstGeom>
          <a:solidFill>
            <a:srgbClr val="1E4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C0B21C-3E64-4FB9-8AFE-CE130367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255"/>
            <a:ext cx="12191999" cy="769766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DA76094-ED1A-4680-AA49-B3B78EE2EFF4}"/>
              </a:ext>
            </a:extLst>
          </p:cNvPr>
          <p:cNvSpPr txBox="1">
            <a:spLocks/>
          </p:cNvSpPr>
          <p:nvPr/>
        </p:nvSpPr>
        <p:spPr>
          <a:xfrm>
            <a:off x="1512156" y="3121828"/>
            <a:ext cx="3977640" cy="3784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600" b="1" baseline="30000" dirty="0">
              <a:solidFill>
                <a:schemeClr val="bg1"/>
              </a:solidFill>
              <a:latin typeface="MyriadPro-Bold"/>
            </a:endParaRPr>
          </a:p>
          <a:p>
            <a:pPr marL="0" indent="0">
              <a:buNone/>
            </a:pPr>
            <a:r>
              <a:rPr lang="nl-NL" sz="3600" b="1" i="0" u="none" strike="noStrike" baseline="30000" dirty="0">
                <a:solidFill>
                  <a:schemeClr val="bg1"/>
                </a:solidFill>
                <a:latin typeface="MyriadPro-Bold"/>
              </a:rPr>
              <a:t>4 opgaven provincie Friesland:</a:t>
            </a:r>
          </a:p>
          <a:p>
            <a:r>
              <a:rPr lang="nl-NL" sz="3600" b="1" i="0" u="none" strike="noStrike" baseline="30000" dirty="0">
                <a:solidFill>
                  <a:schemeClr val="bg1"/>
                </a:solidFill>
                <a:latin typeface="MyriadPro-Bold"/>
              </a:rPr>
              <a:t>Leefbaarheid</a:t>
            </a:r>
          </a:p>
          <a:p>
            <a:r>
              <a:rPr lang="nl-NL" sz="3600" b="1" baseline="30000" dirty="0">
                <a:solidFill>
                  <a:schemeClr val="bg1"/>
                </a:solidFill>
                <a:latin typeface="MyriadPro-Bold"/>
              </a:rPr>
              <a:t>Energietransitie</a:t>
            </a:r>
          </a:p>
          <a:p>
            <a:r>
              <a:rPr lang="nl-NL" sz="3600" b="1" baseline="30000" dirty="0">
                <a:solidFill>
                  <a:schemeClr val="bg1"/>
                </a:solidFill>
                <a:latin typeface="MyriadPro-Bold"/>
              </a:rPr>
              <a:t>Klimaatadaptatie</a:t>
            </a:r>
          </a:p>
          <a:p>
            <a:r>
              <a:rPr lang="nl-NL" sz="3600" b="1" i="0" u="none" strike="noStrike" baseline="30000" dirty="0">
                <a:solidFill>
                  <a:schemeClr val="bg1"/>
                </a:solidFill>
                <a:latin typeface="MyriadPro-Bold"/>
              </a:rPr>
              <a:t>Biodiversiteit</a:t>
            </a:r>
          </a:p>
          <a:p>
            <a:endParaRPr lang="nl-NL" sz="3600" b="1" baseline="30000" dirty="0">
              <a:solidFill>
                <a:schemeClr val="bg1"/>
              </a:solidFill>
              <a:latin typeface="MyriadPro-Bold"/>
            </a:endParaRPr>
          </a:p>
        </p:txBody>
      </p:sp>
      <p:sp>
        <p:nvSpPr>
          <p:cNvPr id="5" name="Titel 9">
            <a:extLst>
              <a:ext uri="{FF2B5EF4-FFF2-40B4-BE49-F238E27FC236}">
                <a16:creationId xmlns:a16="http://schemas.microsoft.com/office/drawing/2014/main" id="{F797B3AD-B448-4A45-85C1-22F385D4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907989"/>
            <a:ext cx="10515600" cy="1126683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De aarde warmt op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tel 9">
            <a:extLst>
              <a:ext uri="{FF2B5EF4-FFF2-40B4-BE49-F238E27FC236}">
                <a16:creationId xmlns:a16="http://schemas.microsoft.com/office/drawing/2014/main" id="{E5C2D821-2490-4AC0-9D84-24471D78E688}"/>
              </a:ext>
            </a:extLst>
          </p:cNvPr>
          <p:cNvSpPr txBox="1">
            <a:spLocks/>
          </p:cNvSpPr>
          <p:nvPr/>
        </p:nvSpPr>
        <p:spPr>
          <a:xfrm>
            <a:off x="1063048" y="2273808"/>
            <a:ext cx="10515600" cy="50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1E4070"/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Anders kijken, denken en handelen</a:t>
            </a:r>
            <a:endParaRPr lang="nl-NL" sz="3200" dirty="0">
              <a:solidFill>
                <a:srgbClr val="1E4070"/>
              </a:solidFill>
            </a:endParaRP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A1BE8366-3A1C-460E-944D-B83E9A1BF7FA}"/>
              </a:ext>
            </a:extLst>
          </p:cNvPr>
          <p:cNvSpPr txBox="1">
            <a:spLocks/>
          </p:cNvSpPr>
          <p:nvPr/>
        </p:nvSpPr>
        <p:spPr>
          <a:xfrm>
            <a:off x="1063048" y="2758402"/>
            <a:ext cx="5192757" cy="55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b="1" i="0" u="none" strike="noStrike" baseline="30000" dirty="0">
                <a:solidFill>
                  <a:srgbClr val="1E4070"/>
                </a:solidFill>
                <a:latin typeface="MyriadPro-Bold"/>
              </a:rPr>
              <a:t>Ook in de Bouw, Infra en Groen!</a:t>
            </a:r>
          </a:p>
        </p:txBody>
      </p:sp>
      <p:pic>
        <p:nvPicPr>
          <p:cNvPr id="6146" name="Picture 2" descr="Wat kunnen wij doen aan de opwarming van de aarde? - Bruynzeel Storage  Systems">
            <a:extLst>
              <a:ext uri="{FF2B5EF4-FFF2-40B4-BE49-F238E27FC236}">
                <a16:creationId xmlns:a16="http://schemas.microsoft.com/office/drawing/2014/main" id="{9461191C-56EC-436A-A046-1DC8AE86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16" y="3154731"/>
            <a:ext cx="5197283" cy="32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9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16005-0D95-4097-ACAE-7263D16D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762" y="3600701"/>
            <a:ext cx="9896475" cy="1287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Wat verstaan we eigenlijk onder Bouw, Infra en Groen? </a:t>
            </a:r>
          </a:p>
          <a:p>
            <a:pPr algn="ctr"/>
            <a:endParaRPr lang="nl-NL" sz="20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1</a:t>
            </a:r>
          </a:p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2DF71C-B121-448B-8A42-00FB4A97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B5831A-E7D1-45C5-969A-503A61A09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0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16005-0D95-4097-ACAE-7263D16D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76" y="2904500"/>
            <a:ext cx="10374897" cy="2332663"/>
          </a:xfrm>
        </p:spPr>
        <p:txBody>
          <a:bodyPr>
            <a:noAutofit/>
          </a:bodyPr>
          <a:lstStyle/>
          <a:p>
            <a:pPr marL="0" marR="4540" indent="0" algn="ctr" rtl="0">
              <a:buNone/>
            </a:pPr>
            <a:r>
              <a:rPr lang="nl-NL" sz="4400" b="1" i="0" u="none" strike="noStrike" baseline="30000" dirty="0">
                <a:solidFill>
                  <a:srgbClr val="1E4070"/>
                </a:solidFill>
                <a:latin typeface="MyriadPro-Bold"/>
              </a:rPr>
              <a:t>Een leefbaar, vitaal en bereikbaar </a:t>
            </a:r>
            <a:r>
              <a:rPr lang="nl-NL" sz="4400" b="1" i="0" u="none" strike="noStrike" baseline="30000" dirty="0" err="1">
                <a:solidFill>
                  <a:srgbClr val="1E4070"/>
                </a:solidFill>
                <a:latin typeface="MyriadPro-Bold"/>
              </a:rPr>
              <a:t>Fryslan</a:t>
            </a:r>
            <a:r>
              <a:rPr lang="nl-NL" sz="4400" b="1" i="0" u="none" strike="noStrike" baseline="30000" dirty="0">
                <a:solidFill>
                  <a:srgbClr val="1E4070"/>
                </a:solidFill>
                <a:latin typeface="MyriadPro-Bold"/>
              </a:rPr>
              <a:t>, energietransitie, klimaatadaptatie en het versterken van de biodiversiteit zijn de 4 urgente opgaven van de provincie Friesland. </a:t>
            </a:r>
          </a:p>
          <a:p>
            <a:pPr marL="0" marR="4540" indent="0" algn="ctr" rtl="0">
              <a:buNone/>
            </a:pPr>
            <a:endParaRPr lang="nl-NL" sz="4400" b="1" i="0" u="none" strike="noStrike" baseline="30000" dirty="0">
              <a:solidFill>
                <a:srgbClr val="1E4070"/>
              </a:solidFill>
              <a:latin typeface="MyriadPro-Bold"/>
            </a:endParaRPr>
          </a:p>
          <a:p>
            <a:pPr marL="0" marR="4540" indent="0" algn="ctr" rtl="0">
              <a:buNone/>
            </a:pPr>
            <a:r>
              <a:rPr lang="nl-NL" sz="4400" b="1" i="0" u="none" strike="noStrike" baseline="30000" dirty="0">
                <a:solidFill>
                  <a:srgbClr val="1E4070"/>
                </a:solidFill>
                <a:latin typeface="MyriadPro-Bold"/>
              </a:rPr>
              <a:t>Wat verstaan we onder: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2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E9D75-F8BC-49A8-A201-2F72BCC3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1C2BDB-39F0-4141-BB21-DDC4CD7D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5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2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E9D75-F8BC-49A8-A201-2F72BCC3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1C2BDB-39F0-4141-BB21-DDC4CD7D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C84A147-E897-4430-9C90-8B453E4C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1" y="3669631"/>
            <a:ext cx="10374897" cy="1350963"/>
          </a:xfrm>
        </p:spPr>
        <p:txBody>
          <a:bodyPr>
            <a:noAutofit/>
          </a:bodyPr>
          <a:lstStyle/>
          <a:p>
            <a:pPr marL="0" marR="4540" indent="0" algn="ctr" rtl="0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Leefbaarheid?</a:t>
            </a:r>
          </a:p>
        </p:txBody>
      </p:sp>
    </p:spTree>
    <p:extLst>
      <p:ext uri="{BB962C8B-B14F-4D97-AF65-F5344CB8AC3E}">
        <p14:creationId xmlns:p14="http://schemas.microsoft.com/office/powerpoint/2010/main" val="221520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2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E9D75-F8BC-49A8-A201-2F72BCC3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1C2BDB-39F0-4141-BB21-DDC4CD7D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C84A147-E897-4430-9C90-8B453E4C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1" y="3669631"/>
            <a:ext cx="10374897" cy="1350963"/>
          </a:xfrm>
        </p:spPr>
        <p:txBody>
          <a:bodyPr>
            <a:noAutofit/>
          </a:bodyPr>
          <a:lstStyle/>
          <a:p>
            <a:pPr marL="0" marR="4540" indent="0" algn="ctr" rtl="0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Energietransitie?</a:t>
            </a:r>
          </a:p>
        </p:txBody>
      </p:sp>
    </p:spTree>
    <p:extLst>
      <p:ext uri="{BB962C8B-B14F-4D97-AF65-F5344CB8AC3E}">
        <p14:creationId xmlns:p14="http://schemas.microsoft.com/office/powerpoint/2010/main" val="390559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2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E9D75-F8BC-49A8-A201-2F72BCC3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1C2BDB-39F0-4141-BB21-DDC4CD7D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C84A147-E897-4430-9C90-8B453E4C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1" y="3669631"/>
            <a:ext cx="10374897" cy="1350963"/>
          </a:xfrm>
        </p:spPr>
        <p:txBody>
          <a:bodyPr>
            <a:noAutofit/>
          </a:bodyPr>
          <a:lstStyle/>
          <a:p>
            <a:pPr marL="0" marR="4540" indent="0" algn="ctr" rtl="0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Klimaatadaptatie?</a:t>
            </a:r>
          </a:p>
        </p:txBody>
      </p:sp>
    </p:spTree>
    <p:extLst>
      <p:ext uri="{BB962C8B-B14F-4D97-AF65-F5344CB8AC3E}">
        <p14:creationId xmlns:p14="http://schemas.microsoft.com/office/powerpoint/2010/main" val="156745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2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8E9D75-F8BC-49A8-A201-2F72BCC31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1C2BDB-39F0-4141-BB21-DDC4CD7DE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C84A147-E897-4430-9C90-8B453E4CF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51" y="3669631"/>
            <a:ext cx="10374897" cy="1350963"/>
          </a:xfrm>
        </p:spPr>
        <p:txBody>
          <a:bodyPr>
            <a:noAutofit/>
          </a:bodyPr>
          <a:lstStyle/>
          <a:p>
            <a:pPr marL="0" marR="4540" indent="0" algn="ctr" rtl="0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Biodiversiteit?</a:t>
            </a:r>
          </a:p>
        </p:txBody>
      </p:sp>
    </p:spTree>
    <p:extLst>
      <p:ext uri="{BB962C8B-B14F-4D97-AF65-F5344CB8AC3E}">
        <p14:creationId xmlns:p14="http://schemas.microsoft.com/office/powerpoint/2010/main" val="264322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16005-0D95-4097-ACAE-7263D16D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57" y="3372185"/>
            <a:ext cx="10967286" cy="1503364"/>
          </a:xfrm>
        </p:spPr>
        <p:txBody>
          <a:bodyPr>
            <a:normAutofit/>
          </a:bodyPr>
          <a:lstStyle/>
          <a:p>
            <a:pPr marL="0" marR="2830" indent="0" algn="ctr" rtl="0">
              <a:buNone/>
            </a:pPr>
            <a:r>
              <a:rPr lang="nl-NL" sz="4800" b="1" i="0" u="none" strike="noStrike" baseline="30000" dirty="0">
                <a:solidFill>
                  <a:srgbClr val="1E4070"/>
                </a:solidFill>
                <a:latin typeface="MyriadPro-Bold"/>
              </a:rPr>
              <a:t>Hoe hebben Bouw, Infra en Groen met leefbaarheid, energietransitie, klimaatadaptatie en biodiversiteit te maken?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27106A1D-588F-48ED-B3A1-755E07354135}"/>
              </a:ext>
            </a:extLst>
          </p:cNvPr>
          <p:cNvSpPr txBox="1">
            <a:spLocks/>
          </p:cNvSpPr>
          <p:nvPr/>
        </p:nvSpPr>
        <p:spPr>
          <a:xfrm>
            <a:off x="1441450" y="1620837"/>
            <a:ext cx="9124950" cy="601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6000" b="1" baseline="30000" dirty="0">
                <a:solidFill>
                  <a:srgbClr val="1E4070"/>
                </a:solidFill>
                <a:latin typeface="MyriadPro-Bold"/>
              </a:rPr>
              <a:t>VRAAG 3</a:t>
            </a:r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63EE6A-C9AC-4372-9510-F154A1BD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325" y="2010569"/>
            <a:ext cx="1920875" cy="722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00438A-DAD3-4226-9A62-B5F1B31B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8234"/>
            <a:ext cx="12191999" cy="7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790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181</Words>
  <Application>Microsoft Macintosh PowerPoint</Application>
  <PresentationFormat>Breedbeeld</PresentationFormat>
  <Paragraphs>31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Impacted 2.0</vt:lpstr>
      <vt:lpstr>Myanmar Text</vt:lpstr>
      <vt:lpstr>MyriadPro-Bold</vt:lpstr>
      <vt:lpstr>Kantoorthema</vt:lpstr>
      <vt:lpstr>BUILDING FUTURE</vt:lpstr>
      <vt:lpstr>De aarde warmt op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FUTURE</dc:title>
  <dc:creator>Minke</dc:creator>
  <cp:lastModifiedBy>Tineke de Groot</cp:lastModifiedBy>
  <cp:revision>12</cp:revision>
  <dcterms:created xsi:type="dcterms:W3CDTF">2020-12-21T10:43:33Z</dcterms:created>
  <dcterms:modified xsi:type="dcterms:W3CDTF">2021-06-29T08:01:11Z</dcterms:modified>
</cp:coreProperties>
</file>